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53" r:id="rId30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06" Type="http://schemas.openxmlformats.org/officeDocument/2006/relationships/slide" Target="slides/slide19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129CF257-2CE8-E272-F041-5D655F3A9DE2}"/>
              </a:ext>
            </a:extLst>
          </p:cNvPr>
          <p:cNvSpPr>
            <a:spLocks noGrp="1" noChangeArrowheads="1"/>
          </p:cNvSpPr>
          <p:nvPr>
            <p:ph type="ctrTitle"/>
          </p:nvPr>
        </p:nvSpPr>
        <p:spPr>
          <a:xfrm>
            <a:off x="914400" y="457200"/>
            <a:ext cx="8229600" cy="1371600"/>
          </a:xfrm>
        </p:spPr>
        <p:txBody>
          <a:bodyPr anchor="ctr"/>
          <a:lstStyle/>
          <a:p>
            <a:r>
              <a:rPr lang="en-US" altLang="zh-CN" sz="2000">
                <a:solidFill>
                  <a:schemeClr val="accent2"/>
                </a:solidFill>
                <a:latin typeface="Arial" panose="020B0604020202020204" pitchFamily="34" charset="0"/>
                <a:ea typeface="宋体" panose="02010600030101010101" pitchFamily="2" charset="-122"/>
              </a:rPr>
              <a:t>Projected Impacts of ABI Data on Satellite-Based Precipitation Estimation Part II:  Additional Spectral Information</a:t>
            </a:r>
          </a:p>
        </p:txBody>
      </p:sp>
      <p:sp>
        <p:nvSpPr>
          <p:cNvPr id="8195" name="Rectangle 3">
            <a:extLst>
              <a:ext uri="{FF2B5EF4-FFF2-40B4-BE49-F238E27FC236}">
                <a16:creationId xmlns:a16="http://schemas.microsoft.com/office/drawing/2014/main" id="{AAE8230C-BAD6-A6F1-1C80-1AE0A7A103E3}"/>
              </a:ext>
            </a:extLst>
          </p:cNvPr>
          <p:cNvSpPr>
            <a:spLocks noGrp="1" noChangeArrowheads="1"/>
          </p:cNvSpPr>
          <p:nvPr>
            <p:ph type="subTitle" idx="1"/>
          </p:nvPr>
        </p:nvSpPr>
        <p:spPr>
          <a:xfrm>
            <a:off x="0" y="2057400"/>
            <a:ext cx="9144000" cy="914400"/>
          </a:xfrm>
        </p:spPr>
        <p:txBody>
          <a:bodyPr/>
          <a:lstStyle/>
          <a:p>
            <a:r>
              <a:rPr lang="en-US" altLang="zh-CN" sz="2800">
                <a:latin typeface="Arial" panose="020B0604020202020204" pitchFamily="34" charset="0"/>
                <a:ea typeface="宋体" panose="02010600030101010101" pitchFamily="2" charset="-122"/>
              </a:rPr>
              <a:t>Robert J. Kuligowski</a:t>
            </a:r>
          </a:p>
          <a:p>
            <a:r>
              <a:rPr lang="en-US" altLang="zh-CN" sz="2000">
                <a:latin typeface="Arial" panose="020B0604020202020204" pitchFamily="34" charset="0"/>
                <a:ea typeface="宋体" panose="02010600030101010101" pitchFamily="2" charset="-122"/>
              </a:rPr>
              <a:t>NOAA/NESDIS/Office of Research and Applications</a:t>
            </a:r>
          </a:p>
        </p:txBody>
      </p:sp>
      <p:sp>
        <p:nvSpPr>
          <p:cNvPr id="8196" name="Text Box 4">
            <a:extLst>
              <a:ext uri="{FF2B5EF4-FFF2-40B4-BE49-F238E27FC236}">
                <a16:creationId xmlns:a16="http://schemas.microsoft.com/office/drawing/2014/main" id="{5D543CBA-6AF8-C30D-8190-CC0C8093EEFD}"/>
              </a:ext>
            </a:extLst>
          </p:cNvPr>
          <p:cNvSpPr txBox="1">
            <a:spLocks noChangeArrowheads="1"/>
          </p:cNvSpPr>
          <p:nvPr/>
        </p:nvSpPr>
        <p:spPr bwMode="auto">
          <a:xfrm>
            <a:off x="457200" y="3313113"/>
            <a:ext cx="82296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marL="457200" marR="0" lvl="0" indent="-457200" algn="l" defTabSz="914400" rtl="0" eaLnBrk="0" fontAlgn="base" latinLnBrk="0" hangingPunct="0">
              <a:lnSpc>
                <a:spcPct val="125000"/>
              </a:lnSpc>
              <a:spcBef>
                <a:spcPct val="25000"/>
              </a:spcBef>
              <a:spcAft>
                <a:spcPct val="25000"/>
              </a:spcAft>
              <a:buClrTx/>
              <a:buSzTx/>
              <a:buFontTx/>
              <a:buChar char="•"/>
              <a:tabLst/>
              <a:defRPr/>
            </a:pPr>
            <a:r>
              <a:rPr kumimoji="0" lang="en-US" altLang="zh-CN" sz="2000" b="1" i="0" u="none" strike="noStrike" kern="1200" cap="none" spc="0" normalizeH="0" baseline="0" noProof="0">
                <a:ln>
                  <a:noFill/>
                </a:ln>
                <a:solidFill>
                  <a:srgbClr val="3333CC"/>
                </a:solidFill>
                <a:effectLst/>
                <a:uLnTx/>
                <a:uFillTx/>
                <a:latin typeface="Arial" panose="020B0604020202020204" pitchFamily="34" charset="0"/>
                <a:ea typeface="宋体" panose="02010600030101010101" pitchFamily="2" charset="-122"/>
                <a:cs typeface="+mn-cs"/>
              </a:rPr>
              <a:t>Research Question:</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How will the new visible and IR bands from the ABI impact precipitation estimates?</a:t>
            </a:r>
          </a:p>
          <a:p>
            <a:pPr marL="457200" marR="0" lvl="0" indent="-457200" algn="l" defTabSz="914400" rtl="0" eaLnBrk="0" fontAlgn="base" latinLnBrk="0" hangingPunct="0">
              <a:lnSpc>
                <a:spcPct val="125000"/>
              </a:lnSpc>
              <a:spcBef>
                <a:spcPct val="25000"/>
              </a:spcBef>
              <a:spcAft>
                <a:spcPct val="25000"/>
              </a:spcAft>
              <a:buClrTx/>
              <a:buSzTx/>
              <a:buFontTx/>
              <a:buChar char="•"/>
              <a:tabLst/>
              <a:defRPr/>
            </a:pPr>
            <a:r>
              <a:rPr kumimoji="0" lang="en-US" altLang="zh-CN" sz="2000" b="1" i="0" u="none" strike="noStrike" kern="1200" cap="none" spc="0" normalizeH="0" baseline="0" noProof="0">
                <a:ln>
                  <a:noFill/>
                </a:ln>
                <a:solidFill>
                  <a:srgbClr val="3333CC"/>
                </a:solidFill>
                <a:effectLst/>
                <a:uLnTx/>
                <a:uFillTx/>
                <a:latin typeface="Arial" panose="020B0604020202020204" pitchFamily="34" charset="0"/>
                <a:ea typeface="宋体" panose="02010600030101010101" pitchFamily="2" charset="-122"/>
                <a:cs typeface="+mn-cs"/>
              </a:rPr>
              <a:t>Methodology:</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Use MODIS channels that are analogous to the ABI channels to evaluate skill at discriminating raining from non-raining clouds.</a:t>
            </a:r>
          </a:p>
          <a:p>
            <a:pPr marL="457200" marR="0" lvl="0" indent="-457200" algn="l" defTabSz="914400" rtl="0" eaLnBrk="0" fontAlgn="base" latinLnBrk="0" hangingPunct="0">
              <a:lnSpc>
                <a:spcPct val="125000"/>
              </a:lnSpc>
              <a:spcBef>
                <a:spcPct val="25000"/>
              </a:spcBef>
              <a:spcAft>
                <a:spcPct val="25000"/>
              </a:spcAft>
              <a:buClrTx/>
              <a:buSzTx/>
              <a:buFontTx/>
              <a:buChar char="•"/>
              <a:tabLst/>
              <a:defRPr/>
            </a:pPr>
            <a:r>
              <a:rPr kumimoji="0" lang="en-US" altLang="zh-CN" sz="2000" b="1" i="0" u="none" strike="noStrike" kern="1200" cap="none" spc="0" normalizeH="0" baseline="0" noProof="0">
                <a:ln>
                  <a:noFill/>
                </a:ln>
                <a:solidFill>
                  <a:srgbClr val="3333CC"/>
                </a:solidFill>
                <a:effectLst/>
                <a:uLnTx/>
                <a:uFillTx/>
                <a:latin typeface="Arial" panose="020B0604020202020204" pitchFamily="34" charset="0"/>
                <a:ea typeface="宋体" panose="02010600030101010101" pitchFamily="2" charset="-122"/>
                <a:cs typeface="+mn-cs"/>
              </a:rPr>
              <a:t>Results:</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Preliminary tests indicate that the 8.5-</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µ</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 channel has slightly improved discrimination capability over the traditionally-used 11-</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µ</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 channel—both when used alone and in combination with 11</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µ</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